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7" r:id="rId4"/>
    <p:sldId id="274" r:id="rId5"/>
    <p:sldId id="258" r:id="rId6"/>
    <p:sldId id="27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575" autoAdjust="0"/>
  </p:normalViewPr>
  <p:slideViewPr>
    <p:cSldViewPr snapToGrid="0" snapToObjects="1"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941887" y="2326821"/>
            <a:ext cx="8001276" cy="1856275"/>
          </a:xfrm>
        </p:spPr>
        <p:txBody>
          <a:bodyPr/>
          <a:lstStyle/>
          <a:p>
            <a:r>
              <a:rPr lang="en-US" sz="4800" dirty="0"/>
              <a:t>Border Gateway Protocol </a:t>
            </a:r>
            <a:endParaRPr lang="en-US" sz="4800" dirty="0">
              <a:latin typeface="Avenir Next Condensed Medium"/>
              <a:cs typeface="Avenir Next Condensed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02384">
            <a:off x="2945324" y="4807650"/>
            <a:ext cx="5510116" cy="939084"/>
          </a:xfrm>
        </p:spPr>
        <p:txBody>
          <a:bodyPr/>
          <a:lstStyle/>
          <a:p>
            <a:r>
              <a:rPr lang="en-US" sz="3200" dirty="0"/>
              <a:t>COSC 650 </a:t>
            </a:r>
            <a:r>
              <a:rPr lang="en-US" sz="3200" dirty="0" smtClean="0"/>
              <a:t> - </a:t>
            </a:r>
            <a:r>
              <a:rPr lang="en-US" sz="3200" dirty="0"/>
              <a:t>Fall 2014</a:t>
            </a:r>
          </a:p>
          <a:p>
            <a:endParaRPr lang="en-US" dirty="0"/>
          </a:p>
        </p:txBody>
      </p:sp>
      <p:pic>
        <p:nvPicPr>
          <p:cNvPr id="4" name="Picture 3" descr="images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9092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90"/>
                </a:solidFill>
              </a:rPr>
              <a:t>Definition of </a:t>
            </a:r>
            <a:r>
              <a:rPr lang="en-US" sz="3600" dirty="0" err="1">
                <a:solidFill>
                  <a:srgbClr val="000090"/>
                </a:solidFill>
              </a:rPr>
              <a:t>Frequentlty</a:t>
            </a:r>
            <a:r>
              <a:rPr lang="en-US" sz="3600" dirty="0">
                <a:solidFill>
                  <a:srgbClr val="000090"/>
                </a:solidFill>
              </a:rPr>
              <a:t> used terms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171036" y="1121727"/>
            <a:ext cx="4562852" cy="8622721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2000"/>
              </a:spcAft>
            </a:pPr>
            <a:r>
              <a:rPr lang="en-US" sz="2400" b="1" i="1" dirty="0">
                <a:effectLst/>
              </a:rPr>
              <a:t>Exterior Gateway Protocol (EGP)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sz="2400" b="1" i="1" dirty="0">
                <a:effectLst/>
              </a:rPr>
              <a:t>Autonomous System</a:t>
            </a:r>
          </a:p>
          <a:p>
            <a:pPr lvl="0"/>
            <a:r>
              <a:rPr lang="en-US" sz="2400" dirty="0">
                <a:effectLst/>
              </a:rPr>
              <a:t>Multiprotocol BGP (MBGP)</a:t>
            </a:r>
          </a:p>
          <a:p>
            <a:pPr lvl="0"/>
            <a:r>
              <a:rPr lang="en-US" sz="2400" dirty="0">
                <a:effectLst/>
              </a:rPr>
              <a:t>NLRI (Network Layer reachable information)</a:t>
            </a:r>
          </a:p>
          <a:p>
            <a:pPr lvl="0"/>
            <a:r>
              <a:rPr lang="en-US" sz="2400" dirty="0">
                <a:effectLst/>
              </a:rPr>
              <a:t>BGP </a:t>
            </a:r>
            <a:r>
              <a:rPr lang="en-US" sz="2400" dirty="0" smtClean="0">
                <a:effectLst/>
              </a:rPr>
              <a:t>Identifier</a:t>
            </a:r>
          </a:p>
          <a:p>
            <a:endParaRPr lang="en-US" dirty="0">
              <a:effectLst/>
            </a:endParaRPr>
          </a:p>
          <a:p>
            <a:pPr lvl="0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1026938" y="1497486"/>
            <a:ext cx="4617957" cy="607607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EBGP (</a:t>
            </a:r>
            <a:r>
              <a:rPr lang="en-US" dirty="0" smtClean="0">
                <a:effectLst/>
              </a:rPr>
              <a:t>External </a:t>
            </a:r>
            <a:r>
              <a:rPr lang="en-US" dirty="0">
                <a:effectLst/>
              </a:rPr>
              <a:t>BGP)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IBGP </a:t>
            </a:r>
            <a:r>
              <a:rPr lang="en-US" dirty="0">
                <a:effectLst/>
              </a:rPr>
              <a:t>(Internal BGP</a:t>
            </a:r>
            <a:r>
              <a:rPr lang="en-US" dirty="0" smtClean="0">
                <a:effectLst/>
              </a:rPr>
              <a:t>)</a:t>
            </a:r>
          </a:p>
          <a:p>
            <a:pPr lvl="0"/>
            <a:r>
              <a:rPr lang="en-US" dirty="0">
                <a:effectLst/>
              </a:rPr>
              <a:t>BGP </a:t>
            </a:r>
            <a:r>
              <a:rPr lang="en-US" dirty="0" smtClean="0">
                <a:effectLst/>
              </a:rPr>
              <a:t>Speaker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IGP (Interior Gateway Protocol)</a:t>
            </a:r>
          </a:p>
          <a:p>
            <a:pPr lvl="0"/>
            <a:r>
              <a:rPr lang="en-US" dirty="0">
                <a:effectLst/>
              </a:rPr>
              <a:t>Route</a:t>
            </a:r>
          </a:p>
          <a:p>
            <a:r>
              <a:rPr lang="en-US" dirty="0">
                <a:effectLst/>
              </a:rPr>
              <a:t>RIB (Routing Information Base) </a:t>
            </a:r>
          </a:p>
          <a:p>
            <a:endParaRPr lang="en-US" dirty="0"/>
          </a:p>
        </p:txBody>
      </p:sp>
      <p:pic>
        <p:nvPicPr>
          <p:cNvPr id="7" name="Picture 6" descr="Screen Shot 2014-11-30 at 11.5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4050" y="2178050"/>
            <a:ext cx="6858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1567990"/>
            <a:ext cx="7716837" cy="987835"/>
          </a:xfrm>
        </p:spPr>
        <p:txBody>
          <a:bodyPr/>
          <a:lstStyle/>
          <a:p>
            <a:pPr lvl="0"/>
            <a:r>
              <a:rPr lang="en-US" sz="4000" b="1" cap="small" dirty="0">
                <a:solidFill>
                  <a:srgbClr val="000090"/>
                </a:solidFill>
              </a:rPr>
              <a:t>Reasons </a:t>
            </a:r>
            <a:r>
              <a:rPr lang="en-US" sz="4000" b="1" cap="small" dirty="0" smtClean="0">
                <a:solidFill>
                  <a:srgbClr val="000090"/>
                </a:solidFill>
              </a:rPr>
              <a:t>for implementation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2674947" y="774589"/>
            <a:ext cx="3377607" cy="8131751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2000"/>
              </a:spcAft>
            </a:pPr>
            <a:r>
              <a:rPr lang="en-US" sz="2400" dirty="0" smtClean="0">
                <a:effectLst/>
              </a:rPr>
              <a:t>The </a:t>
            </a:r>
            <a:r>
              <a:rPr lang="en-US" sz="2400" dirty="0">
                <a:effectLst/>
              </a:rPr>
              <a:t>primary function of a BGP speaking system is to exchange network reachability information with other BGP systems. </a:t>
            </a:r>
            <a:endParaRPr lang="en-US" sz="2400" dirty="0" smtClean="0">
              <a:effectLst/>
            </a:endParaRPr>
          </a:p>
          <a:p>
            <a:pPr marL="342900" lvl="1" indent="-342900">
              <a:spcAft>
                <a:spcPts val="2000"/>
              </a:spcAft>
            </a:pPr>
            <a:r>
              <a:rPr lang="en-US" sz="2400" b="1" i="1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sz="2400" b="1" i="1" dirty="0" err="1" smtClean="0">
                <a:effectLst/>
              </a:rPr>
              <a:t>Seqence</a:t>
            </a:r>
            <a:r>
              <a:rPr lang="en-US" sz="2400" b="1" i="1" dirty="0" smtClean="0">
                <a:effectLst/>
              </a:rPr>
              <a:t> </a:t>
            </a:r>
            <a:r>
              <a:rPr lang="en-US" sz="2400" b="1" i="1" dirty="0">
                <a:effectLst/>
              </a:rPr>
              <a:t>of Steps for </a:t>
            </a:r>
            <a:r>
              <a:rPr lang="en-US" sz="2400" b="1" i="1" dirty="0" smtClean="0">
                <a:effectLst/>
              </a:rPr>
              <a:t>BGP</a:t>
            </a:r>
            <a:r>
              <a:rPr lang="en-US" sz="2400" b="1" i="1" dirty="0">
                <a:effectLst/>
              </a:rPr>
              <a:t>)</a:t>
            </a:r>
            <a:r>
              <a:rPr lang="en-US" sz="2400" b="1" i="1" dirty="0" smtClean="0">
                <a:effectLst/>
              </a:rPr>
              <a:t> </a:t>
            </a:r>
          </a:p>
          <a:p>
            <a:pPr marL="0" lvl="1" indent="0">
              <a:spcAft>
                <a:spcPts val="2000"/>
              </a:spcAft>
              <a:buNone/>
            </a:pPr>
            <a:r>
              <a:rPr lang="en-US" b="1" i="1" dirty="0">
                <a:effectLst/>
              </a:rPr>
              <a:t> </a:t>
            </a:r>
            <a:r>
              <a:rPr lang="en-US" b="1" i="1" dirty="0" smtClean="0">
                <a:effectLst/>
              </a:rPr>
              <a:t>Best </a:t>
            </a:r>
            <a:r>
              <a:rPr lang="en-US" b="1" i="1" dirty="0">
                <a:effectLst/>
              </a:rPr>
              <a:t>Path Selection </a:t>
            </a:r>
            <a:r>
              <a:rPr lang="en-US" b="1" i="1" dirty="0" smtClean="0">
                <a:effectLst/>
              </a:rPr>
              <a:t>Algorithm</a:t>
            </a:r>
          </a:p>
          <a:p>
            <a:pPr marL="0" lvl="1" indent="0">
              <a:spcAft>
                <a:spcPts val="2000"/>
              </a:spcAft>
              <a:buNone/>
            </a:pPr>
            <a:endParaRPr lang="en-US" b="1" i="1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2788" y="1885668"/>
            <a:ext cx="7716837" cy="705523"/>
          </a:xfrm>
        </p:spPr>
        <p:txBody>
          <a:bodyPr/>
          <a:lstStyle/>
          <a:p>
            <a:pPr lvl="1" algn="l" rtl="0">
              <a:lnSpc>
                <a:spcPts val="5600"/>
              </a:lnSpc>
              <a:spcBef>
                <a:spcPct val="0"/>
              </a:spcBef>
            </a:pPr>
            <a:r>
              <a:rPr lang="en-US" sz="3200" b="1" i="1" dirty="0" smtClean="0">
                <a:solidFill>
                  <a:srgbClr val="000090"/>
                </a:solidFill>
                <a:effectLst/>
                <a:latin typeface="Arial Rounded MT Bold"/>
                <a:cs typeface="Arial Rounded MT Bold"/>
              </a:rPr>
              <a:t>Advantages of Best Path Selection Algorithm</a:t>
            </a:r>
            <a:br>
              <a:rPr lang="en-US" sz="3200" b="1" i="1" dirty="0" smtClean="0">
                <a:solidFill>
                  <a:srgbClr val="000090"/>
                </a:solidFill>
                <a:effectLst/>
                <a:latin typeface="Arial Rounded MT Bold"/>
                <a:cs typeface="Arial Rounded MT Bold"/>
              </a:rPr>
            </a:br>
            <a:endParaRPr lang="en-US" sz="32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2958606" y="597394"/>
            <a:ext cx="3353787" cy="8356600"/>
          </a:xfrm>
        </p:spPr>
        <p:txBody>
          <a:bodyPr>
            <a:normAutofit/>
          </a:bodyPr>
          <a:lstStyle/>
          <a:p>
            <a:r>
              <a:rPr lang="en-SG" sz="2400" dirty="0">
                <a:effectLst/>
              </a:rPr>
              <a:t>The proposed extension to the BGP route selection rules avoids unnecessary best-path transitions between external paths under certain conditions.  Clearly, the extension would help reduce routing and forwarding changes in a network, thus helping the overall network stability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1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897268"/>
            <a:ext cx="7716837" cy="862395"/>
          </a:xfrm>
        </p:spPr>
        <p:txBody>
          <a:bodyPr/>
          <a:lstStyle/>
          <a:p>
            <a:pPr lvl="0"/>
            <a:r>
              <a:rPr lang="en-US" sz="4000" b="1" cap="small" dirty="0">
                <a:solidFill>
                  <a:srgbClr val="000090"/>
                </a:solidFill>
              </a:rPr>
              <a:t>Implementation Of Standard</a:t>
            </a:r>
            <a:br>
              <a:rPr lang="en-US" sz="4000" b="1" cap="small" dirty="0">
                <a:solidFill>
                  <a:srgbClr val="000090"/>
                </a:solidFill>
              </a:rPr>
            </a:b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097610" y="595327"/>
            <a:ext cx="3054615" cy="8560009"/>
          </a:xfrm>
        </p:spPr>
        <p:txBody>
          <a:bodyPr/>
          <a:lstStyle/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Message Format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Path Attributes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Error Handling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Timers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 smtClean="0">
                <a:effectLst/>
              </a:rPr>
              <a:t>Security</a:t>
            </a:r>
            <a:endParaRPr lang="en-US" b="1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1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783048"/>
            <a:ext cx="8318957" cy="1036352"/>
          </a:xfrm>
        </p:spPr>
        <p:txBody>
          <a:bodyPr/>
          <a:lstStyle/>
          <a:p>
            <a:pPr lvl="0"/>
            <a:r>
              <a:rPr lang="en-US" sz="3200" b="1" cap="small" dirty="0" err="1">
                <a:solidFill>
                  <a:srgbClr val="000090"/>
                </a:solidFill>
              </a:rPr>
              <a:t>HArdware</a:t>
            </a:r>
            <a:r>
              <a:rPr lang="en-US" sz="3200" b="1" cap="small" dirty="0">
                <a:solidFill>
                  <a:srgbClr val="000090"/>
                </a:solidFill>
              </a:rPr>
              <a:t> and software requirements for </a:t>
            </a:r>
            <a:r>
              <a:rPr lang="en-US" sz="3200" b="1" cap="small" dirty="0" err="1">
                <a:solidFill>
                  <a:srgbClr val="000090"/>
                </a:solidFill>
              </a:rPr>
              <a:t>bgp</a:t>
            </a:r>
            <a:r>
              <a:rPr lang="en-US" sz="3200" b="1" cap="small" dirty="0">
                <a:solidFill>
                  <a:srgbClr val="000090"/>
                </a:solidFill>
              </a:rPr>
              <a:t/>
            </a:r>
            <a:br>
              <a:rPr lang="en-US" sz="3200" b="1" cap="small" dirty="0">
                <a:solidFill>
                  <a:srgbClr val="000090"/>
                </a:solidFill>
              </a:rPr>
            </a:b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689657" y="720630"/>
            <a:ext cx="3645646" cy="8390033"/>
          </a:xfrm>
        </p:spPr>
        <p:txBody>
          <a:bodyPr/>
          <a:lstStyle/>
          <a:p>
            <a:r>
              <a:rPr lang="en-US" dirty="0"/>
              <a:t>BGP is a layer 4 protocol which comes before TCP.</a:t>
            </a:r>
          </a:p>
          <a:p>
            <a:r>
              <a:rPr lang="en-US" dirty="0"/>
              <a:t>It supports Classless Inter-Domain Routing and use of route aggregation to decrease the size of routings. Routers which are usually installed for small office are not capable for running BGP. </a:t>
            </a:r>
          </a:p>
          <a:p>
            <a:r>
              <a:rPr lang="en-US" dirty="0"/>
              <a:t>In big organizations, which have big commercial routers also need some specific executable image that contained BGP. </a:t>
            </a:r>
          </a:p>
        </p:txBody>
      </p:sp>
    </p:spTree>
    <p:extLst>
      <p:ext uri="{BB962C8B-B14F-4D97-AF65-F5344CB8AC3E}">
        <p14:creationId xmlns:p14="http://schemas.microsoft.com/office/powerpoint/2010/main" val="13954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90"/>
                </a:solidFill>
              </a:rPr>
              <a:t>Vulnerabilities of BGP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794002" y="702234"/>
            <a:ext cx="3585881" cy="872564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The risks in BGP arise from three fundamental vulnerabilities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r>
              <a:rPr lang="en-US" dirty="0">
                <a:effectLst/>
              </a:rPr>
              <a:t>BGP has no internal </a:t>
            </a:r>
            <a:r>
              <a:rPr lang="en-US" dirty="0" smtClean="0">
                <a:effectLst/>
              </a:rPr>
              <a:t>mechanism.</a:t>
            </a:r>
          </a:p>
          <a:p>
            <a:r>
              <a:rPr lang="en-US" dirty="0">
                <a:effectLst/>
              </a:rPr>
              <a:t>No mechanism has been specified within BGP to validate the authority of an AS to announce NLRI information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No mechanism has been specified within BGP to ensure the authenticity of the path attributes announced by an AS. </a:t>
            </a:r>
          </a:p>
          <a:p>
            <a:endParaRPr lang="en-US" dirty="0" smtClean="0">
              <a:effectLst/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464236"/>
            <a:ext cx="8038353" cy="4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808245" y="314463"/>
            <a:ext cx="3706811" cy="8964707"/>
          </a:xfrm>
        </p:spPr>
        <p:txBody>
          <a:bodyPr>
            <a:noAutofit/>
          </a:bodyPr>
          <a:lstStyle/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[1] D.G.Andersen, N.Feamster, S.Bauer and H.Balakrishnan, Topology inference from BGP routing dynamics, Internet Measurement Workshop 2002, 2002.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[2] G.Huston, Analyzing the Internet’s BGP routing table, The Internet Protocol Journal, 4(1), March 2001.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[3] G.Huston, BGP routing table statistics, http://www.telstra.net/ops/bgp/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[4] G.Huston, BGP Update Presented on the routing area meeting at 54th IETF, July 2002.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[5] G. Huston, Commentary on inter-domain routing in the Internet, Internet RFC 3221.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[6]. Chen, E., Y. Rekhter, “Outbound Route Filtering apability for BGP-4”, Internet 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Draft: http://www.ietf.org/internet-drafts/draft-ietf-idr-route-filter-16.txt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[7]. Christian, B., and T. Tauber, “BGP Security Requirements”, draft-ietf-rpsecbgpsecrec-07, Feb. 13, 2007. 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56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4000" dirty="0" smtClean="0"/>
              <a:t>Dr. </a:t>
            </a:r>
            <a:r>
              <a:rPr lang="en-US" sz="4000" dirty="0"/>
              <a:t>Alexander L. </a:t>
            </a:r>
            <a:r>
              <a:rPr lang="en-US" sz="4000" dirty="0" err="1" smtClean="0"/>
              <a:t>Wijesinha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9530" y="3346823"/>
            <a:ext cx="4631764" cy="3511177"/>
          </a:xfrm>
        </p:spPr>
        <p:txBody>
          <a:bodyPr>
            <a:noAutofit/>
          </a:bodyPr>
          <a:lstStyle/>
          <a:p>
            <a:r>
              <a:rPr lang="en-US" sz="2400" dirty="0" smtClean="0"/>
              <a:t>Amir </a:t>
            </a:r>
            <a:r>
              <a:rPr lang="en-US" sz="2400" dirty="0" err="1" smtClean="0"/>
              <a:t>Hematian</a:t>
            </a:r>
            <a:endParaRPr lang="en-US" sz="2400" dirty="0" smtClean="0"/>
          </a:p>
          <a:p>
            <a:r>
              <a:rPr lang="en-US" sz="2400" dirty="0" smtClean="0"/>
              <a:t>Ibtihaj Alanazi</a:t>
            </a:r>
          </a:p>
          <a:p>
            <a:r>
              <a:rPr lang="en-US" sz="2400" dirty="0"/>
              <a:t>Kevin </a:t>
            </a:r>
            <a:r>
              <a:rPr lang="en-US" sz="2400" dirty="0" err="1" smtClean="0"/>
              <a:t>Kuo</a:t>
            </a:r>
            <a:endParaRPr lang="en-US" sz="2400" dirty="0"/>
          </a:p>
          <a:p>
            <a:r>
              <a:rPr lang="en-US" sz="2400" dirty="0" smtClean="0"/>
              <a:t>Logan Bair</a:t>
            </a:r>
          </a:p>
          <a:p>
            <a:r>
              <a:rPr lang="en-US" sz="2400" dirty="0"/>
              <a:t>Mary </a:t>
            </a:r>
            <a:r>
              <a:rPr lang="en-US" sz="2400" dirty="0" smtClean="0"/>
              <a:t>Snyder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19" b="3019"/>
          <a:stretch>
            <a:fillRect/>
          </a:stretch>
        </p:blipFill>
        <p:spPr>
          <a:xfrm>
            <a:off x="4900706" y="3077882"/>
            <a:ext cx="3914588" cy="3600824"/>
          </a:xfrm>
        </p:spPr>
      </p:pic>
    </p:spTree>
    <p:extLst>
      <p:ext uri="{BB962C8B-B14F-4D97-AF65-F5344CB8AC3E}">
        <p14:creationId xmlns:p14="http://schemas.microsoft.com/office/powerpoint/2010/main" val="7065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</a:rPr>
              <a:t>BGP – What is it?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98823" cy="3845858"/>
          </a:xfrm>
        </p:spPr>
        <p:txBody>
          <a:bodyPr>
            <a:normAutofit/>
          </a:bodyPr>
          <a:lstStyle/>
          <a:p>
            <a:r>
              <a:rPr lang="en-US" smtClean="0">
                <a:effectLst/>
              </a:rPr>
              <a:t>BGP </a:t>
            </a:r>
            <a:r>
              <a:rPr lang="en-US" dirty="0">
                <a:effectLst/>
              </a:rPr>
              <a:t>a routing protocol that share information among Gateway hosts in the network of autonomous system. 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also called as path vector protocol and distance vector routing </a:t>
            </a:r>
            <a:r>
              <a:rPr lang="en-US" dirty="0" smtClean="0">
                <a:effectLst/>
              </a:rPr>
              <a:t>protocol.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using Transmission control protocol (TCP) to create a communication between hosts.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Border Gateway Protocol (BGP)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98823" cy="3845858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Purpose: To exchange network reachability information with other BGP systems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a routing protocol that share information among Gateway hosts in the network of autonomous system. 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also called as path vector protocol and distance vector routing </a:t>
            </a:r>
            <a:r>
              <a:rPr lang="en-US" dirty="0" smtClean="0">
                <a:effectLst/>
              </a:rPr>
              <a:t>protocol.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using Transmission control protocol (TCP) to create a communication between hosts.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>
          <a:xfrm rot="16200000">
            <a:off x="7110940" y="1538354"/>
            <a:ext cx="5132413" cy="4530534"/>
          </a:xfrm>
        </p:spPr>
        <p:txBody>
          <a:bodyPr/>
          <a:lstStyle/>
          <a:p>
            <a:r>
              <a:rPr lang="en-US" dirty="0" smtClean="0"/>
              <a:t>   B</a:t>
            </a:r>
            <a:br>
              <a:rPr lang="en-US" dirty="0" smtClean="0"/>
            </a:br>
            <a:r>
              <a:rPr lang="en-US" dirty="0" smtClean="0"/>
              <a:t>   G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P</a:t>
            </a:r>
            <a:br>
              <a:rPr lang="en-US" dirty="0" smtClean="0"/>
            </a:br>
            <a:r>
              <a:rPr lang="en-US" dirty="0" smtClean="0"/>
              <a:t>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B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G</a:t>
            </a:r>
            <a:br>
              <a:rPr lang="en-US" dirty="0" smtClean="0"/>
            </a:br>
            <a:r>
              <a:rPr lang="en-US" dirty="0" smtClean="0"/>
              <a:t>   P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556119" y="1026671"/>
            <a:ext cx="5261715" cy="63739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BGP send the information of updated router table only when one host point out the change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BGP only sent change part of the routing table. BGP-4 is the latest version which facilitates the administrators to configure the cost matric according to organization policy statement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BGP-4. Anti-loop mechanism is the critical aspect of BGP. Any routes that exist in the AS path will not be import by any router.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3" y="1568824"/>
            <a:ext cx="8770471" cy="5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1668290"/>
            <a:ext cx="7716837" cy="1151110"/>
          </a:xfrm>
        </p:spPr>
        <p:txBody>
          <a:bodyPr/>
          <a:lstStyle/>
          <a:p>
            <a:pPr lvl="0"/>
            <a:r>
              <a:rPr lang="en-US" sz="2800" b="1" cap="small" dirty="0">
                <a:solidFill>
                  <a:srgbClr val="000090"/>
                </a:solidFill>
              </a:rPr>
              <a:t>Popularity and effects of BGP in information technology applications</a:t>
            </a:r>
            <a:r>
              <a:rPr lang="en-US" sz="2800" b="1" cap="small" dirty="0"/>
              <a:t/>
            </a:r>
            <a:br>
              <a:rPr lang="en-US" sz="2800" b="1" cap="small" dirty="0"/>
            </a:br>
            <a:endParaRPr lang="en-US" sz="2800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1935332" y="1514980"/>
            <a:ext cx="5285183" cy="8814636"/>
          </a:xfrm>
        </p:spPr>
        <p:txBody>
          <a:bodyPr/>
          <a:lstStyle/>
          <a:p>
            <a:r>
              <a:rPr lang="en-US" dirty="0">
                <a:effectLst/>
              </a:rPr>
              <a:t>(BGP) is very popular among networks. Internet Service Provider (ISP) use BGP to create routing between different </a:t>
            </a:r>
            <a:r>
              <a:rPr lang="en-US" dirty="0" smtClean="0">
                <a:effectLst/>
              </a:rPr>
              <a:t>hosts.</a:t>
            </a:r>
          </a:p>
          <a:p>
            <a:r>
              <a:rPr lang="en-US" dirty="0">
                <a:effectLst/>
              </a:rPr>
              <a:t>BGP is internally used by many large private IP networks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BGP join number of OSPF (Open shortest path first) networks.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BGP is also important in multi homing </a:t>
            </a:r>
            <a:r>
              <a:rPr lang="en-US" dirty="0" smtClean="0">
                <a:effectLst/>
              </a:rPr>
              <a:t>networks.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90"/>
                </a:solidFill>
              </a:rPr>
              <a:t>Advantages </a:t>
            </a:r>
            <a:r>
              <a:rPr lang="en-US" sz="3600" dirty="0" smtClean="0">
                <a:solidFill>
                  <a:srgbClr val="000090"/>
                </a:solidFill>
              </a:rPr>
              <a:t>and Disadvantages </a:t>
            </a:r>
            <a:r>
              <a:rPr lang="en-US" sz="3600" dirty="0">
                <a:solidFill>
                  <a:srgbClr val="000090"/>
                </a:solidFill>
              </a:rPr>
              <a:t>of BGP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863410" y="1523384"/>
            <a:ext cx="5632747" cy="8450264"/>
          </a:xfrm>
        </p:spPr>
        <p:txBody>
          <a:bodyPr>
            <a:normAutofit/>
          </a:bodyPr>
          <a:lstStyle/>
          <a:p>
            <a:r>
              <a:rPr lang="en-SG" dirty="0">
                <a:effectLst/>
              </a:rPr>
              <a:t>BGP only has one active route for a prefix at a time but the IGP may use multiple paths to get to the next-hop</a:t>
            </a:r>
            <a:r>
              <a:rPr lang="en-US" dirty="0">
                <a:effectLst/>
              </a:rPr>
              <a:t> </a:t>
            </a:r>
            <a:endParaRPr lang="en-US" dirty="0" smtClean="0">
              <a:effectLst/>
            </a:endParaRPr>
          </a:p>
          <a:p>
            <a:pPr lvl="0"/>
            <a:r>
              <a:rPr lang="en-SG" dirty="0">
                <a:effectLst/>
              </a:rPr>
              <a:t>BGP will make sure that the data is always sent to a machine nearer to the end point than itself that the decision process between multiple routes does not cause </a:t>
            </a:r>
            <a:r>
              <a:rPr lang="en-SG" dirty="0" smtClean="0">
                <a:effectLst/>
              </a:rPr>
              <a:t>loops.</a:t>
            </a:r>
          </a:p>
          <a:p>
            <a:r>
              <a:rPr lang="en-SG" dirty="0">
                <a:effectLst/>
              </a:rPr>
              <a:t>BGP block or redirect the traffic of your own IPs Move a machine to another geographical location connected traffic always preferred to a gateway</a:t>
            </a:r>
            <a:endParaRPr lang="en-US" dirty="0">
              <a:effectLst/>
            </a:endParaRPr>
          </a:p>
          <a:p>
            <a:pPr lvl="0"/>
            <a:endParaRPr lang="en-SG" dirty="0" smtClean="0">
              <a:effectLst/>
            </a:endParaRPr>
          </a:p>
          <a:p>
            <a:pPr lvl="0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0090"/>
                </a:solidFill>
              </a:rPr>
              <a:t>The disadvantages of BGP 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053826" y="729019"/>
            <a:ext cx="3147824" cy="8417750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Poor interaction during high load</a:t>
            </a:r>
            <a:r>
              <a:rPr lang="en-SG" dirty="0">
                <a:effectLst/>
              </a:rPr>
              <a:t>.</a:t>
            </a:r>
            <a:endParaRPr lang="en-US" dirty="0">
              <a:effectLst/>
            </a:endParaRPr>
          </a:p>
          <a:p>
            <a:r>
              <a:rPr lang="en-SG" dirty="0">
                <a:effectLst/>
              </a:rPr>
              <a:t>BGP has been found to be vulnerable to attacks and </a:t>
            </a:r>
            <a:r>
              <a:rPr lang="en-SG" dirty="0" smtClean="0">
                <a:effectLst/>
              </a:rPr>
              <a:t>misconfigurations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Congestion control on a routing </a:t>
            </a:r>
            <a:r>
              <a:rPr lang="en-US" dirty="0" smtClean="0">
                <a:effectLst/>
              </a:rPr>
              <a:t>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1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193</TotalTime>
  <Words>821</Words>
  <Application>Microsoft Office PowerPoint</Application>
  <PresentationFormat>On-screen Show (4:3)</PresentationFormat>
  <Paragraphs>78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Sky</vt:lpstr>
      <vt:lpstr>Border Gateway Protocol </vt:lpstr>
      <vt:lpstr> Dr. Alexander L. Wijesinha</vt:lpstr>
      <vt:lpstr>BGP – What is it?</vt:lpstr>
      <vt:lpstr>Border Gateway Protocol (BGP) </vt:lpstr>
      <vt:lpstr>   B    G    P        B    G    P</vt:lpstr>
      <vt:lpstr>PowerPoint Presentation</vt:lpstr>
      <vt:lpstr>Popularity and effects of BGP in information technology applications </vt:lpstr>
      <vt:lpstr>Advantages and Disadvantages of BGP </vt:lpstr>
      <vt:lpstr>The disadvantages of BGP </vt:lpstr>
      <vt:lpstr>Definition of Frequentlty used terms </vt:lpstr>
      <vt:lpstr>PowerPoint Presentation</vt:lpstr>
      <vt:lpstr>Reasons for implementation</vt:lpstr>
      <vt:lpstr>Advantages of Best Path Selection Algorithm </vt:lpstr>
      <vt:lpstr>Implementation Of Standard </vt:lpstr>
      <vt:lpstr>HArdware and software requirements for bgp </vt:lpstr>
      <vt:lpstr>Vulnerabilities of BGP 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Border Gateway Protocol </dc:title>
  <dc:creator>Ibtihaj Alanazi</dc:creator>
  <cp:lastModifiedBy>Kuo, Kevin (ES)</cp:lastModifiedBy>
  <cp:revision>18</cp:revision>
  <dcterms:created xsi:type="dcterms:W3CDTF">2014-11-30T14:17:29Z</dcterms:created>
  <dcterms:modified xsi:type="dcterms:W3CDTF">2014-12-04T05:46:16Z</dcterms:modified>
</cp:coreProperties>
</file>